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3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89" r:id="rId7"/>
    <p:sldId id="291" r:id="rId8"/>
    <p:sldId id="293" r:id="rId9"/>
    <p:sldId id="294" r:id="rId10"/>
    <p:sldId id="301" r:id="rId11"/>
    <p:sldId id="302" r:id="rId12"/>
    <p:sldId id="304" r:id="rId13"/>
    <p:sldId id="320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A343"/>
    <a:srgbClr val="D7C7B7"/>
    <a:srgbClr val="E3F5ED"/>
    <a:srgbClr val="B1F951"/>
    <a:srgbClr val="E4FDC3"/>
    <a:srgbClr val="3A7682"/>
    <a:srgbClr val="E6DEF6"/>
    <a:srgbClr val="CDBDED"/>
    <a:srgbClr val="65ADBB"/>
    <a:srgbClr val="4893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08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49.110\&#1086;&#1073;&#1097;&#1072;&#1103;\&#1062;&#1074;&#1077;&#1090;&#1082;&#1086;&#1074;&#1072;\&#1073;&#1102;&#1076;&#1078;&#1077;&#1090;%20&#1076;&#1083;&#1103;%20&#1075;&#1088;&#1072;&#1078;&#1076;&#1072;&#1085;\2023\&#1087;&#1086;&#1089;&#1077;&#1083;&#1077;&#1085;&#1080;&#1103;\&#1087;&#1086;&#1082;&#1072;&#1079;&#1072;&#1090;&#1077;&#1083;&#1080;%20&#1050;&#1086;&#1089;&#1100;&#1082;&#1086;&#1074;&#1086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49.110\&#1086;&#1073;&#1097;&#1072;&#1103;\&#1062;&#1074;&#1077;&#1090;&#1082;&#1086;&#1074;&#1072;\&#1073;&#1102;&#1076;&#1078;&#1077;&#1090;%20&#1076;&#1083;&#1103;%20&#1075;&#1088;&#1072;&#1078;&#1076;&#1072;&#1085;\2023\&#1087;&#1086;&#1089;&#1077;&#1083;&#1077;&#1085;&#1080;&#1103;\&#1087;&#1086;&#1082;&#1072;&#1079;&#1072;&#1090;&#1077;&#1083;&#1080;%20&#1050;&#1086;&#1089;&#1100;&#1082;&#1086;&#1074;&#1086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49.110\&#1086;&#1073;&#1097;&#1072;&#1103;\&#1062;&#1074;&#1077;&#1090;&#1082;&#1086;&#1074;&#1072;\&#1073;&#1102;&#1076;&#1078;&#1077;&#1090;%20&#1076;&#1083;&#1103;%20&#1075;&#1088;&#1072;&#1078;&#1076;&#1072;&#1085;\2023\&#1087;&#1086;&#1089;&#1077;&#1083;&#1077;&#1085;&#1080;&#1103;\&#1087;&#1086;&#1082;&#1072;&#1079;&#1072;&#1090;&#1077;&#1083;&#1080;%20&#1050;&#1086;&#1089;&#1100;&#1082;&#1086;&#1074;&#1086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49.110\&#1086;&#1073;&#1097;&#1072;&#1103;\&#1062;&#1074;&#1077;&#1090;&#1082;&#1086;&#1074;&#1072;\&#1073;&#1102;&#1076;&#1078;&#1077;&#1090;%20&#1076;&#1083;&#1103;%20&#1075;&#1088;&#1072;&#1078;&#1076;&#1072;&#1085;\2023\&#1087;&#1086;&#1089;&#1077;&#1083;&#1077;&#1085;&#1080;&#1103;\&#1087;&#1086;&#1082;&#1072;&#1079;&#1072;&#1090;&#1077;&#1083;&#1080;%20&#1050;&#1086;&#1089;&#1100;&#1082;&#1086;&#1074;&#1086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49.110\&#1086;&#1073;&#1097;&#1072;&#1103;\&#1062;&#1074;&#1077;&#1090;&#1082;&#1086;&#1074;&#1072;\&#1073;&#1102;&#1076;&#1078;&#1077;&#1090;%20&#1076;&#1083;&#1103;%20&#1075;&#1088;&#1072;&#1078;&#1076;&#1072;&#1085;\2023\&#1087;&#1086;&#1089;&#1077;&#1083;&#1077;&#1085;&#1080;&#1103;\&#1087;&#1086;&#1082;&#1072;&#1079;&#1072;&#1090;&#1077;&#1083;&#1080;%20&#1050;&#1086;&#1089;&#1100;&#1082;&#1086;&#1074;&#1086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общие!$B$4</c:f>
              <c:strCache>
                <c:ptCount val="1"/>
                <c:pt idx="0">
                  <c:v>Доходы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-1.5867127740941254E-2"/>
                  <c:y val="-4.94150880364904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0FB-46DB-90DF-1F911383DF16}"/>
                </c:ext>
              </c:extLst>
            </c:dLbl>
            <c:dLbl>
              <c:idx val="1"/>
              <c:layout>
                <c:manualLayout>
                  <c:x val="-1.0097263107871709E-2"/>
                  <c:y val="-4.47088891758723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0FB-46DB-90DF-1F911383DF16}"/>
                </c:ext>
              </c:extLst>
            </c:dLbl>
            <c:dLbl>
              <c:idx val="2"/>
              <c:layout>
                <c:manualLayout>
                  <c:x val="-5.7698646330695477E-3"/>
                  <c:y val="-4.23557897455632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0FB-46DB-90DF-1F911383DF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общие!$C$3:$E$3</c:f>
              <c:strCache>
                <c:ptCount val="3"/>
                <c:pt idx="0">
                  <c:v>Прогноз на 2023 год</c:v>
                </c:pt>
                <c:pt idx="1">
                  <c:v>Прогноз на 2024 год</c:v>
                </c:pt>
                <c:pt idx="2">
                  <c:v>Прогноз на 2025 год</c:v>
                </c:pt>
              </c:strCache>
            </c:strRef>
          </c:cat>
          <c:val>
            <c:numRef>
              <c:f>общие!$C$4:$E$4</c:f>
              <c:numCache>
                <c:formatCode>#\ ##0.0</c:formatCode>
                <c:ptCount val="3"/>
                <c:pt idx="0">
                  <c:v>18514.7</c:v>
                </c:pt>
                <c:pt idx="1">
                  <c:v>16407</c:v>
                </c:pt>
                <c:pt idx="2">
                  <c:v>16247.7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0FB-46DB-90DF-1F911383DF16}"/>
            </c:ext>
          </c:extLst>
        </c:ser>
        <c:ser>
          <c:idx val="1"/>
          <c:order val="1"/>
          <c:tx>
            <c:strRef>
              <c:f>общие!$B$5</c:f>
              <c:strCache>
                <c:ptCount val="1"/>
                <c:pt idx="0">
                  <c:v>Расходы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3.7504120114952057E-2"/>
                  <c:y val="-3.5296491454636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0FB-46DB-90DF-1F911383DF16}"/>
                </c:ext>
              </c:extLst>
            </c:dLbl>
            <c:dLbl>
              <c:idx val="1"/>
              <c:layout>
                <c:manualLayout>
                  <c:x val="3.8946586273219445E-2"/>
                  <c:y val="-4.70619886061813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0FB-46DB-90DF-1F911383DF16}"/>
                </c:ext>
              </c:extLst>
            </c:dLbl>
            <c:dLbl>
              <c:idx val="2"/>
              <c:layout>
                <c:manualLayout>
                  <c:x val="4.0389052431486834E-2"/>
                  <c:y val="-4.00026903152541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0FB-46DB-90DF-1F911383DF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общие!$C$3:$E$3</c:f>
              <c:strCache>
                <c:ptCount val="3"/>
                <c:pt idx="0">
                  <c:v>Прогноз на 2023 год</c:v>
                </c:pt>
                <c:pt idx="1">
                  <c:v>Прогноз на 2024 год</c:v>
                </c:pt>
                <c:pt idx="2">
                  <c:v>Прогноз на 2025 год</c:v>
                </c:pt>
              </c:strCache>
            </c:strRef>
          </c:cat>
          <c:val>
            <c:numRef>
              <c:f>общие!$C$5:$E$5</c:f>
              <c:numCache>
                <c:formatCode>#\ ##0.0</c:formatCode>
                <c:ptCount val="3"/>
                <c:pt idx="0">
                  <c:v>18514.7</c:v>
                </c:pt>
                <c:pt idx="1">
                  <c:v>16407</c:v>
                </c:pt>
                <c:pt idx="2">
                  <c:v>16247.7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0FB-46DB-90DF-1F911383DF1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79547024"/>
        <c:axId val="179548656"/>
        <c:axId val="0"/>
      </c:bar3DChart>
      <c:catAx>
        <c:axId val="179547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79548656"/>
        <c:crosses val="autoZero"/>
        <c:auto val="1"/>
        <c:lblAlgn val="ctr"/>
        <c:lblOffset val="100"/>
        <c:noMultiLvlLbl val="0"/>
      </c:catAx>
      <c:valAx>
        <c:axId val="179548656"/>
        <c:scaling>
          <c:orientation val="minMax"/>
        </c:scaling>
        <c:delete val="1"/>
        <c:axPos val="l"/>
        <c:numFmt formatCode="#\ ##0.0" sourceLinked="1"/>
        <c:majorTickMark val="none"/>
        <c:minorTickMark val="none"/>
        <c:tickLblPos val="nextTo"/>
        <c:crossAx val="179547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28575">
      <a:solidFill>
        <a:schemeClr val="bg1">
          <a:lumMod val="85000"/>
        </a:schemeClr>
      </a:solidFill>
      <a:prstDash val="dash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-5.6360092173158745E-3"/>
                  <c:y val="-3.49580411752508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9A5-4AD7-9BBF-5FF51767954C}"/>
                </c:ext>
              </c:extLst>
            </c:dLbl>
            <c:dLbl>
              <c:idx val="1"/>
              <c:layout>
                <c:manualLayout>
                  <c:x val="7.0450115216448526E-3"/>
                  <c:y val="-2.79664329402006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9A5-4AD7-9BBF-5FF51767954C}"/>
                </c:ext>
              </c:extLst>
            </c:dLbl>
            <c:dLbl>
              <c:idx val="2"/>
              <c:layout>
                <c:manualLayout>
                  <c:x val="1.4090023043289655E-2"/>
                  <c:y val="-3.96191133319509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9A5-4AD7-9BBF-5FF51767954C}"/>
                </c:ext>
              </c:extLst>
            </c:dLbl>
            <c:dLbl>
              <c:idx val="3"/>
              <c:layout>
                <c:manualLayout>
                  <c:x val="1.2681020738960585E-2"/>
                  <c:y val="-3.0296969018550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9A5-4AD7-9BBF-5FF51767954C}"/>
                </c:ext>
              </c:extLst>
            </c:dLbl>
            <c:dLbl>
              <c:idx val="4"/>
              <c:layout>
                <c:manualLayout>
                  <c:x val="5.6360092173158615E-3"/>
                  <c:y val="-3.0296969018550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9A5-4AD7-9BBF-5FF51767954C}"/>
                </c:ext>
              </c:extLst>
            </c:dLbl>
            <c:dLbl>
              <c:idx val="5"/>
              <c:layout>
                <c:manualLayout>
                  <c:x val="1.5499025347618723E-2"/>
                  <c:y val="-2.09748247051505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9A5-4AD7-9BBF-5FF5176795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'Динамика доходов бюджета '!$B$7:$G$7</c:f>
              <c:strCache>
                <c:ptCount val="6"/>
                <c:pt idx="0">
                  <c:v>отчет 2020</c:v>
                </c:pt>
                <c:pt idx="1">
                  <c:v>отчет 2021</c:v>
                </c:pt>
                <c:pt idx="2">
                  <c:v>оценка 2022</c:v>
                </c:pt>
                <c:pt idx="3">
                  <c:v>прогноз 2023</c:v>
                </c:pt>
                <c:pt idx="4">
                  <c:v>прогноз 2024</c:v>
                </c:pt>
                <c:pt idx="5">
                  <c:v>прогноз 2025</c:v>
                </c:pt>
              </c:strCache>
            </c:strRef>
          </c:cat>
          <c:val>
            <c:numRef>
              <c:f>'Динамика доходов бюджета '!$B$8:$G$8</c:f>
              <c:numCache>
                <c:formatCode>#\ ##0.0</c:formatCode>
                <c:ptCount val="6"/>
                <c:pt idx="0">
                  <c:v>23629.7</c:v>
                </c:pt>
                <c:pt idx="1">
                  <c:v>29207.3</c:v>
                </c:pt>
                <c:pt idx="2">
                  <c:v>24607.1</c:v>
                </c:pt>
                <c:pt idx="3">
                  <c:v>18514.7</c:v>
                </c:pt>
                <c:pt idx="4">
                  <c:v>16407</c:v>
                </c:pt>
                <c:pt idx="5">
                  <c:v>16247.699999999999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9A5-4AD7-9BBF-5FF51767954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79556816"/>
        <c:axId val="179557904"/>
        <c:axId val="0"/>
      </c:bar3DChart>
      <c:catAx>
        <c:axId val="179556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79557904"/>
        <c:crosses val="autoZero"/>
        <c:auto val="1"/>
        <c:lblAlgn val="ctr"/>
        <c:lblOffset val="100"/>
        <c:noMultiLvlLbl val="0"/>
      </c:catAx>
      <c:valAx>
        <c:axId val="179557904"/>
        <c:scaling>
          <c:orientation val="minMax"/>
        </c:scaling>
        <c:delete val="1"/>
        <c:axPos val="l"/>
        <c:numFmt formatCode="#\ ##0.0" sourceLinked="1"/>
        <c:majorTickMark val="none"/>
        <c:minorTickMark val="none"/>
        <c:tickLblPos val="nextTo"/>
        <c:crossAx val="1795568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28575">
      <a:solidFill>
        <a:schemeClr val="bg1">
          <a:lumMod val="85000"/>
        </a:schemeClr>
      </a:solidFill>
      <a:prstDash val="dash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424996409057066"/>
          <c:y val="4.7112168743446856E-2"/>
          <c:w val="0.53614238630576583"/>
          <c:h val="0.71195737572164441"/>
        </c:manualLayout>
      </c:layout>
      <c:doughnutChart>
        <c:varyColors val="1"/>
        <c:ser>
          <c:idx val="0"/>
          <c:order val="0"/>
          <c:dPt>
            <c:idx val="0"/>
            <c:bubble3D val="0"/>
            <c:explosion val="12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987-40AB-B40E-CF2297754EF9}"/>
              </c:ext>
            </c:extLst>
          </c:dPt>
          <c:dPt>
            <c:idx val="1"/>
            <c:bubble3D val="0"/>
            <c:explosion val="4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987-40AB-B40E-CF2297754EF9}"/>
              </c:ext>
            </c:extLst>
          </c:dPt>
          <c:dPt>
            <c:idx val="2"/>
            <c:bubble3D val="0"/>
            <c:explosion val="2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987-40AB-B40E-CF2297754EF9}"/>
              </c:ext>
            </c:extLst>
          </c:dPt>
          <c:dPt>
            <c:idx val="3"/>
            <c:bubble3D val="0"/>
            <c:explosion val="11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D987-40AB-B40E-CF2297754EF9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D987-40AB-B40E-CF2297754EF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налоговых доходов'!$B$3:$B$7</c:f>
              <c:strCache>
                <c:ptCount val="5"/>
                <c:pt idx="0">
                  <c:v>Налог на доходы физических лиц (НДФЛ)</c:v>
                </c:pt>
                <c:pt idx="1">
                  <c:v>Акцизы</c:v>
                </c:pt>
                <c:pt idx="2">
                  <c:v>Налог на имущество физических лиц</c:v>
                </c:pt>
                <c:pt idx="3">
                  <c:v>Земельный налог</c:v>
                </c:pt>
                <c:pt idx="4">
                  <c:v>Госпошлина</c:v>
                </c:pt>
              </c:strCache>
            </c:strRef>
          </c:cat>
          <c:val>
            <c:numRef>
              <c:f>'структура налоговых доходов'!$C$3:$C$7</c:f>
              <c:numCache>
                <c:formatCode>#\ ##0.0</c:formatCode>
                <c:ptCount val="5"/>
                <c:pt idx="0">
                  <c:v>326.2</c:v>
                </c:pt>
                <c:pt idx="1">
                  <c:v>1236.8</c:v>
                </c:pt>
                <c:pt idx="2">
                  <c:v>64.599999999999994</c:v>
                </c:pt>
                <c:pt idx="3">
                  <c:v>207.5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987-40AB-B40E-CF2297754EF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201436888723578E-4"/>
          <c:y val="0.74784478713334568"/>
          <c:w val="0.46916749759807308"/>
          <c:h val="0.21269955293509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7948228163961334"/>
          <c:y val="4.7280732131081908E-2"/>
          <c:w val="0.55754633338545545"/>
          <c:h val="0.77554759422355701"/>
        </c:manualLayout>
      </c:layout>
      <c:doughnutChart>
        <c:varyColors val="1"/>
        <c:ser>
          <c:idx val="0"/>
          <c:order val="0"/>
          <c:dPt>
            <c:idx val="0"/>
            <c:bubble3D val="0"/>
            <c:explosion val="12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190-42C3-9069-C36A1AE4D644}"/>
              </c:ext>
            </c:extLst>
          </c:dPt>
          <c:dPt>
            <c:idx val="1"/>
            <c:bubble3D val="0"/>
            <c:explosion val="1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190-42C3-9069-C36A1AE4D644}"/>
              </c:ext>
            </c:extLst>
          </c:dPt>
          <c:dPt>
            <c:idx val="2"/>
            <c:bubble3D val="0"/>
            <c:explosion val="16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190-42C3-9069-C36A1AE4D644}"/>
              </c:ext>
            </c:extLst>
          </c:dPt>
          <c:dPt>
            <c:idx val="3"/>
            <c:bubble3D val="0"/>
            <c:explosion val="11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D190-42C3-9069-C36A1AE4D64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'струтктура безвозмездных доходо'!$B$5:$B$8</c:f>
              <c:strCache>
                <c:ptCount val="4"/>
                <c:pt idx="0">
                  <c:v>Иные межбюджетные трансферты</c:v>
                </c:pt>
                <c:pt idx="1">
                  <c:v>Субсидии </c:v>
                </c:pt>
                <c:pt idx="2">
                  <c:v>Субвенции </c:v>
                </c:pt>
                <c:pt idx="3">
                  <c:v>Дотации </c:v>
                </c:pt>
              </c:strCache>
            </c:strRef>
          </c:cat>
          <c:val>
            <c:numRef>
              <c:f>'струтктура безвозмездных доходо'!$C$5:$C$8</c:f>
              <c:numCache>
                <c:formatCode>#\ ##0.0</c:formatCode>
                <c:ptCount val="4"/>
                <c:pt idx="0">
                  <c:v>5165.6000000000004</c:v>
                </c:pt>
                <c:pt idx="1">
                  <c:v>3113.5</c:v>
                </c:pt>
                <c:pt idx="2">
                  <c:v>157.6</c:v>
                </c:pt>
                <c:pt idx="3">
                  <c:v>7838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190-42C3-9069-C36A1AE4D644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787821440185485E-2"/>
          <c:y val="0.74781049909251496"/>
          <c:w val="0.49670364654955146"/>
          <c:h val="0.252189500907484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4.8855392526150777E-3"/>
                  <c:y val="-2.06581071074054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13F-47AC-8CB8-DF46B41B5ADD}"/>
                </c:ext>
              </c:extLst>
            </c:dLbl>
            <c:dLbl>
              <c:idx val="1"/>
              <c:layout>
                <c:manualLayout>
                  <c:x val="1.1399591589435182E-2"/>
                  <c:y val="-1.54935803305541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13F-47AC-8CB8-DF46B41B5ADD}"/>
                </c:ext>
              </c:extLst>
            </c:dLbl>
            <c:dLbl>
              <c:idx val="2"/>
              <c:layout>
                <c:manualLayout>
                  <c:x val="1.4656617757845233E-2"/>
                  <c:y val="-2.3240370495831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13F-47AC-8CB8-DF46B41B5ADD}"/>
                </c:ext>
              </c:extLst>
            </c:dLbl>
            <c:dLbl>
              <c:idx val="3"/>
              <c:layout>
                <c:manualLayout>
                  <c:x val="1.6285130842050199E-2"/>
                  <c:y val="-2.3240370495831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13F-47AC-8CB8-DF46B41B5ADD}"/>
                </c:ext>
              </c:extLst>
            </c:dLbl>
            <c:dLbl>
              <c:idx val="4"/>
              <c:layout>
                <c:manualLayout>
                  <c:x val="9.7710785052300356E-3"/>
                  <c:y val="-2.58226338842569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13F-47AC-8CB8-DF46B41B5ADD}"/>
                </c:ext>
              </c:extLst>
            </c:dLbl>
            <c:dLbl>
              <c:idx val="5"/>
              <c:layout>
                <c:manualLayout>
                  <c:x val="1.3028104673640208E-2"/>
                  <c:y val="-1.80758437189798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13F-47AC-8CB8-DF46B41B5A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'Динамика расходов бюджета '!$C$3:$H$3</c:f>
              <c:strCache>
                <c:ptCount val="6"/>
                <c:pt idx="0">
                  <c:v>отчет 2020</c:v>
                </c:pt>
                <c:pt idx="1">
                  <c:v>отчет 2021</c:v>
                </c:pt>
                <c:pt idx="2">
                  <c:v>оценка 2022</c:v>
                </c:pt>
                <c:pt idx="3">
                  <c:v>прогноз 2023</c:v>
                </c:pt>
                <c:pt idx="4">
                  <c:v>прогноз 2024</c:v>
                </c:pt>
                <c:pt idx="5">
                  <c:v>прогноз 2025</c:v>
                </c:pt>
              </c:strCache>
            </c:strRef>
          </c:cat>
          <c:val>
            <c:numRef>
              <c:f>'Динамика расходов бюджета '!$C$4:$H$4</c:f>
              <c:numCache>
                <c:formatCode>#\ ##0.0</c:formatCode>
                <c:ptCount val="6"/>
                <c:pt idx="0">
                  <c:v>23791.3</c:v>
                </c:pt>
                <c:pt idx="1">
                  <c:v>29236.9</c:v>
                </c:pt>
                <c:pt idx="2">
                  <c:v>24777</c:v>
                </c:pt>
                <c:pt idx="3">
                  <c:v>18514.7</c:v>
                </c:pt>
                <c:pt idx="4">
                  <c:v>16407</c:v>
                </c:pt>
                <c:pt idx="5">
                  <c:v>16247.699999999999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13F-47AC-8CB8-DF46B41B5AD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79549200"/>
        <c:axId val="179549744"/>
        <c:axId val="0"/>
      </c:bar3DChart>
      <c:catAx>
        <c:axId val="179549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79549744"/>
        <c:crosses val="autoZero"/>
        <c:auto val="1"/>
        <c:lblAlgn val="ctr"/>
        <c:lblOffset val="100"/>
        <c:noMultiLvlLbl val="0"/>
      </c:catAx>
      <c:valAx>
        <c:axId val="179549744"/>
        <c:scaling>
          <c:orientation val="minMax"/>
        </c:scaling>
        <c:delete val="1"/>
        <c:axPos val="l"/>
        <c:numFmt formatCode="#\ ##0.0" sourceLinked="1"/>
        <c:majorTickMark val="none"/>
        <c:minorTickMark val="none"/>
        <c:tickLblPos val="nextTo"/>
        <c:crossAx val="179549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28575">
      <a:solidFill>
        <a:schemeClr val="bg1">
          <a:lumMod val="85000"/>
        </a:schemeClr>
      </a:solidFill>
      <a:prstDash val="dash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6EF02C-0CA5-4A06-AAD1-5A31AB3ECB76}" type="doc">
      <dgm:prSet loTypeId="urn:microsoft.com/office/officeart/2005/8/layout/radial4" loCatId="relationship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C3EE6D39-1779-400E-B07C-93D7655E43A5}">
      <dgm:prSet phldrT="[Текст]" custT="1"/>
      <dgm:spPr/>
      <dgm:t>
        <a:bodyPr/>
        <a:lstStyle/>
        <a:p>
          <a:r>
            <a:rPr lang="ru-RU" sz="1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Всего расходов </a:t>
          </a:r>
        </a:p>
        <a:p>
          <a:r>
            <a:rPr lang="ru-RU" sz="1800" b="0" i="0" u="none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18 514,7</a:t>
          </a:r>
          <a:endParaRPr lang="ru-RU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C67AAE-B0E8-4963-A880-1650FD9691FF}" type="parTrans" cxnId="{D9E0622A-6FE0-44B4-897D-5BB767D63277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071FC0-FC4F-4C3F-8BB0-31BD91DEAAC1}" type="sibTrans" cxnId="{D9E0622A-6FE0-44B4-897D-5BB767D63277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4FEB57-EB00-41FE-8B99-895D2B4D5483}">
      <dgm:prSet phldrT="[Текст]" custT="1"/>
      <dgm:spPr/>
      <dgm:t>
        <a:bodyPr/>
        <a:lstStyle/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безопасность и правоохранительная деятельность </a:t>
          </a:r>
        </a:p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1 101,4</a:t>
          </a:r>
        </a:p>
      </dgm:t>
    </dgm:pt>
    <dgm:pt modelId="{604F524D-38BB-4BB0-8359-716F0E292C93}" type="parTrans" cxnId="{0050CAB0-578C-49D4-AFC1-D4EFE68E72B5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291768C-08C2-4096-B173-0E7593A2CAAB}" type="sibTrans" cxnId="{0050CAB0-578C-49D4-AFC1-D4EFE68E72B5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57B4686-B1EE-4591-A64A-A92E6F057E77}">
      <dgm:prSet phldrT="[Текст]" custT="1"/>
      <dgm:spPr/>
      <dgm:t>
        <a:bodyPr/>
        <a:lstStyle/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экономика </a:t>
          </a:r>
        </a:p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2 455,5</a:t>
          </a:r>
        </a:p>
      </dgm:t>
    </dgm:pt>
    <dgm:pt modelId="{77C1BD2C-F66B-4DFD-A57F-E95AA02B9021}" type="parTrans" cxnId="{D9B092EB-BC04-4910-8161-2F9598F2E9B7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3D8125-0C01-4881-A7BD-765F5E88313D}" type="sibTrans" cxnId="{D9B092EB-BC04-4910-8161-2F9598F2E9B7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EF0A2F-BBAA-4C9B-92EE-575D8AFF6BFE}">
      <dgm:prSet phldrT="[Текст]" custT="1"/>
      <dgm:spPr/>
      <dgm:t>
        <a:bodyPr/>
        <a:lstStyle/>
        <a:p>
          <a:r>
            <a:rPr lang="ru-RU" sz="1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Жилищно-коммунальное хозяйство </a:t>
          </a:r>
        </a:p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576,3</a:t>
          </a:r>
        </a:p>
      </dgm:t>
    </dgm:pt>
    <dgm:pt modelId="{603E7BD1-2B13-4047-9998-71494CA1E8AE}" type="parTrans" cxnId="{FD927277-6828-429D-8320-55C1B25057D7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4F3A77-FACB-4ACC-9657-79B80EC3EC6D}" type="sibTrans" cxnId="{FD927277-6828-429D-8320-55C1B25057D7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13A08C-EFD2-4C82-91E4-7691826A2F7E}">
      <dgm:prSet phldrT="[Текст]" custT="1"/>
      <dgm:spPr/>
      <dgm:t>
        <a:bodyPr/>
        <a:lstStyle/>
        <a:p>
          <a:r>
            <a:rPr lang="ru-RU" sz="1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политика </a:t>
          </a:r>
        </a:p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642,9</a:t>
          </a:r>
        </a:p>
      </dgm:t>
    </dgm:pt>
    <dgm:pt modelId="{0EEEE7DF-DC3B-476B-878E-4F62B913912D}" type="parTrans" cxnId="{CE2F1162-C5AD-41D6-A4FB-8276104773AE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7981DBE-46F5-4966-BEA5-476E941D00DA}" type="sibTrans" cxnId="{CE2F1162-C5AD-41D6-A4FB-8276104773AE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28C95C0-3C20-439C-9955-837A4B66C78D}">
      <dgm:prSet phldrT="[Текст]" custT="1"/>
      <dgm:spPr/>
      <dgm:t>
        <a:bodyPr/>
        <a:lstStyle/>
        <a:p>
          <a:r>
            <a:rPr lang="ru-RU" sz="1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Физическая культура  и спорт </a:t>
          </a:r>
        </a:p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790,1</a:t>
          </a:r>
        </a:p>
      </dgm:t>
    </dgm:pt>
    <dgm:pt modelId="{B19C7D8D-87DC-4E9A-BEAB-734C69D318DC}" type="parTrans" cxnId="{AB962D38-3D34-4438-B1A7-749CAEBB7D1B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A7863E-2D13-4F49-B0D1-772BEE2D699F}" type="sibTrans" cxnId="{AB962D38-3D34-4438-B1A7-749CAEBB7D1B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3F7497-899F-4B69-8E5A-93A5618FDE4C}">
      <dgm:prSet phldrT="[Текст]" custT="1"/>
      <dgm:spPr/>
      <dgm:t>
        <a:bodyPr/>
        <a:lstStyle/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Общегосударственные вопросы </a:t>
          </a:r>
        </a:p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5 247,9</a:t>
          </a:r>
        </a:p>
      </dgm:t>
    </dgm:pt>
    <dgm:pt modelId="{6360E81A-BEE4-4F89-9EE4-E34CEA1D41FA}" type="sibTrans" cxnId="{06218713-841C-4FBC-8D88-E416C68A30D4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3BA717-FC15-4DB4-B696-FBF2DDCDFBBB}" type="parTrans" cxnId="{06218713-841C-4FBC-8D88-E416C68A30D4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0914EA2-DD8F-4E65-89D6-01E65048C766}">
      <dgm:prSet phldrT="[Текст]" custT="1"/>
      <dgm:spPr/>
      <dgm:t>
        <a:bodyPr/>
        <a:lstStyle/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оборона </a:t>
          </a:r>
        </a:p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154,1</a:t>
          </a:r>
        </a:p>
      </dgm:t>
    </dgm:pt>
    <dgm:pt modelId="{BAD97B84-93DB-4DA9-9671-3D66EBA43E68}" type="parTrans" cxnId="{D15ACC1A-A185-4BB5-8866-EFDFC03603DE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6BF7FC9-C45F-4CC9-8110-B14E20549F03}" type="sibTrans" cxnId="{D15ACC1A-A185-4BB5-8866-EFDFC03603DE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BFAA3D-79F5-4C5D-AF06-19B4E08E75A1}">
      <dgm:prSet phldrT="[Текст]" custT="1"/>
      <dgm:spPr/>
      <dgm:t>
        <a:bodyPr/>
        <a:lstStyle/>
        <a:p>
          <a:r>
            <a:rPr lang="ru-RU" sz="1400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Культура и кинематография 7 546,5</a:t>
          </a:r>
          <a:endParaRPr lang="ru-RU" sz="1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2932E5-181E-49CC-B946-B9001EC2218F}" type="parTrans" cxnId="{1A5175AF-7B06-4892-9A02-B494A48D8C56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80E951-0FCC-4A3B-8831-36794FA7C18B}" type="sibTrans" cxnId="{1A5175AF-7B06-4892-9A02-B494A48D8C56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28DAD0-58BF-41DD-907A-E25EC73B18F8}" type="pres">
      <dgm:prSet presAssocID="{F36EF02C-0CA5-4A06-AAD1-5A31AB3ECB76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21E3A47-8D79-4D3A-B483-81BB86FEDFB9}" type="pres">
      <dgm:prSet presAssocID="{C3EE6D39-1779-400E-B07C-93D7655E43A5}" presName="centerShape" presStyleLbl="node0" presStyleIdx="0" presStyleCnt="1"/>
      <dgm:spPr/>
    </dgm:pt>
    <dgm:pt modelId="{0A444229-C1C6-437F-B233-75EA1B4919C4}" type="pres">
      <dgm:prSet presAssocID="{813BA717-FC15-4DB4-B696-FBF2DDCDFBBB}" presName="parTrans" presStyleLbl="bgSibTrans2D1" presStyleIdx="0" presStyleCnt="8"/>
      <dgm:spPr/>
    </dgm:pt>
    <dgm:pt modelId="{2C3048F1-8887-45E9-8A6B-724E5EDE4B33}" type="pres">
      <dgm:prSet presAssocID="{B83F7497-899F-4B69-8E5A-93A5618FDE4C}" presName="node" presStyleLbl="node1" presStyleIdx="0" presStyleCnt="8" custScaleX="145971" custScaleY="122124">
        <dgm:presLayoutVars>
          <dgm:bulletEnabled val="1"/>
        </dgm:presLayoutVars>
      </dgm:prSet>
      <dgm:spPr/>
    </dgm:pt>
    <dgm:pt modelId="{151BB28D-67F1-47E4-BDD6-1CF530940FE9}" type="pres">
      <dgm:prSet presAssocID="{BAD97B84-93DB-4DA9-9671-3D66EBA43E68}" presName="parTrans" presStyleLbl="bgSibTrans2D1" presStyleIdx="1" presStyleCnt="8"/>
      <dgm:spPr/>
    </dgm:pt>
    <dgm:pt modelId="{FFDBB2AA-7976-4716-968B-56013B216F72}" type="pres">
      <dgm:prSet presAssocID="{E0914EA2-DD8F-4E65-89D6-01E65048C766}" presName="node" presStyleLbl="node1" presStyleIdx="1" presStyleCnt="8">
        <dgm:presLayoutVars>
          <dgm:bulletEnabled val="1"/>
        </dgm:presLayoutVars>
      </dgm:prSet>
      <dgm:spPr/>
    </dgm:pt>
    <dgm:pt modelId="{12C4B9E0-7704-4068-A83E-76D377054FC0}" type="pres">
      <dgm:prSet presAssocID="{604F524D-38BB-4BB0-8359-716F0E292C93}" presName="parTrans" presStyleLbl="bgSibTrans2D1" presStyleIdx="2" presStyleCnt="8"/>
      <dgm:spPr/>
    </dgm:pt>
    <dgm:pt modelId="{1E381CF9-538E-4558-ABAA-257E84DE55B5}" type="pres">
      <dgm:prSet presAssocID="{CF4FEB57-EB00-41FE-8B99-895D2B4D5483}" presName="node" presStyleLbl="node1" presStyleIdx="2" presStyleCnt="8" custScaleX="137071" custScaleY="118233">
        <dgm:presLayoutVars>
          <dgm:bulletEnabled val="1"/>
        </dgm:presLayoutVars>
      </dgm:prSet>
      <dgm:spPr/>
    </dgm:pt>
    <dgm:pt modelId="{2DE003C4-FD22-4B5B-B8C4-4C85E26AF0ED}" type="pres">
      <dgm:prSet presAssocID="{77C1BD2C-F66B-4DFD-A57F-E95AA02B9021}" presName="parTrans" presStyleLbl="bgSibTrans2D1" presStyleIdx="3" presStyleCnt="8"/>
      <dgm:spPr/>
    </dgm:pt>
    <dgm:pt modelId="{B3950753-0292-4129-8960-EC3CE27AEB34}" type="pres">
      <dgm:prSet presAssocID="{C57B4686-B1EE-4591-A64A-A92E6F057E77}" presName="node" presStyleLbl="node1" presStyleIdx="3" presStyleCnt="8" custScaleX="111415">
        <dgm:presLayoutVars>
          <dgm:bulletEnabled val="1"/>
        </dgm:presLayoutVars>
      </dgm:prSet>
      <dgm:spPr/>
    </dgm:pt>
    <dgm:pt modelId="{BC7F89AB-313F-47DD-B3F1-FB7484E9C86F}" type="pres">
      <dgm:prSet presAssocID="{603E7BD1-2B13-4047-9998-71494CA1E8AE}" presName="parTrans" presStyleLbl="bgSibTrans2D1" presStyleIdx="4" presStyleCnt="8"/>
      <dgm:spPr/>
    </dgm:pt>
    <dgm:pt modelId="{4EFA8D70-FA90-49F5-A59D-80709340E904}" type="pres">
      <dgm:prSet presAssocID="{42EF0A2F-BBAA-4C9B-92EE-575D8AFF6BFE}" presName="node" presStyleLbl="node1" presStyleIdx="4" presStyleCnt="8" custScaleX="114646">
        <dgm:presLayoutVars>
          <dgm:bulletEnabled val="1"/>
        </dgm:presLayoutVars>
      </dgm:prSet>
      <dgm:spPr/>
    </dgm:pt>
    <dgm:pt modelId="{5B19CC6F-4682-44DE-A35C-9FAFB0BD8DAF}" type="pres">
      <dgm:prSet presAssocID="{B52932E5-181E-49CC-B946-B9001EC2218F}" presName="parTrans" presStyleLbl="bgSibTrans2D1" presStyleIdx="5" presStyleCnt="8"/>
      <dgm:spPr/>
    </dgm:pt>
    <dgm:pt modelId="{F01EE0EC-E75C-413B-B563-DE0FAD35EA6B}" type="pres">
      <dgm:prSet presAssocID="{67BFAA3D-79F5-4C5D-AF06-19B4E08E75A1}" presName="node" presStyleLbl="node1" presStyleIdx="5" presStyleCnt="8" custScaleX="108909">
        <dgm:presLayoutVars>
          <dgm:bulletEnabled val="1"/>
        </dgm:presLayoutVars>
      </dgm:prSet>
      <dgm:spPr/>
    </dgm:pt>
    <dgm:pt modelId="{D55397C5-9043-49C8-A6B0-2A48DC317CA8}" type="pres">
      <dgm:prSet presAssocID="{0EEEE7DF-DC3B-476B-878E-4F62B913912D}" presName="parTrans" presStyleLbl="bgSibTrans2D1" presStyleIdx="6" presStyleCnt="8"/>
      <dgm:spPr/>
    </dgm:pt>
    <dgm:pt modelId="{E39A0ECB-2A42-4D28-8220-993F7082DD09}" type="pres">
      <dgm:prSet presAssocID="{AF13A08C-EFD2-4C82-91E4-7691826A2F7E}" presName="node" presStyleLbl="node1" presStyleIdx="6" presStyleCnt="8" custScaleX="116453">
        <dgm:presLayoutVars>
          <dgm:bulletEnabled val="1"/>
        </dgm:presLayoutVars>
      </dgm:prSet>
      <dgm:spPr/>
    </dgm:pt>
    <dgm:pt modelId="{A108F7D7-788F-43FA-98E1-DCE39C1B3033}" type="pres">
      <dgm:prSet presAssocID="{B19C7D8D-87DC-4E9A-BEAB-734C69D318DC}" presName="parTrans" presStyleLbl="bgSibTrans2D1" presStyleIdx="7" presStyleCnt="8"/>
      <dgm:spPr/>
    </dgm:pt>
    <dgm:pt modelId="{623C3998-4880-4053-B004-60B0D0733D51}" type="pres">
      <dgm:prSet presAssocID="{528C95C0-3C20-439C-9955-837A4B66C78D}" presName="node" presStyleLbl="node1" presStyleIdx="7" presStyleCnt="8" custScaleX="110750">
        <dgm:presLayoutVars>
          <dgm:bulletEnabled val="1"/>
        </dgm:presLayoutVars>
      </dgm:prSet>
      <dgm:spPr/>
    </dgm:pt>
  </dgm:ptLst>
  <dgm:cxnLst>
    <dgm:cxn modelId="{C20F3403-0430-4A0A-A008-CEBE0F975226}" type="presOf" srcId="{F36EF02C-0CA5-4A06-AAD1-5A31AB3ECB76}" destId="{CF28DAD0-58BF-41DD-907A-E25EC73B18F8}" srcOrd="0" destOrd="0" presId="urn:microsoft.com/office/officeart/2005/8/layout/radial4"/>
    <dgm:cxn modelId="{06218713-841C-4FBC-8D88-E416C68A30D4}" srcId="{C3EE6D39-1779-400E-B07C-93D7655E43A5}" destId="{B83F7497-899F-4B69-8E5A-93A5618FDE4C}" srcOrd="0" destOrd="0" parTransId="{813BA717-FC15-4DB4-B696-FBF2DDCDFBBB}" sibTransId="{6360E81A-BEE4-4F89-9EE4-E34CEA1D41FA}"/>
    <dgm:cxn modelId="{D15ACC1A-A185-4BB5-8866-EFDFC03603DE}" srcId="{C3EE6D39-1779-400E-B07C-93D7655E43A5}" destId="{E0914EA2-DD8F-4E65-89D6-01E65048C766}" srcOrd="1" destOrd="0" parTransId="{BAD97B84-93DB-4DA9-9671-3D66EBA43E68}" sibTransId="{B6BF7FC9-C45F-4CC9-8110-B14E20549F03}"/>
    <dgm:cxn modelId="{D9E0622A-6FE0-44B4-897D-5BB767D63277}" srcId="{F36EF02C-0CA5-4A06-AAD1-5A31AB3ECB76}" destId="{C3EE6D39-1779-400E-B07C-93D7655E43A5}" srcOrd="0" destOrd="0" parTransId="{3AC67AAE-B0E8-4963-A880-1650FD9691FF}" sibTransId="{7B071FC0-FC4F-4C3F-8BB0-31BD91DEAAC1}"/>
    <dgm:cxn modelId="{9C9E822B-B066-4AD7-88B9-F458EA771ED1}" type="presOf" srcId="{42EF0A2F-BBAA-4C9B-92EE-575D8AFF6BFE}" destId="{4EFA8D70-FA90-49F5-A59D-80709340E904}" srcOrd="0" destOrd="0" presId="urn:microsoft.com/office/officeart/2005/8/layout/radial4"/>
    <dgm:cxn modelId="{AB962D38-3D34-4438-B1A7-749CAEBB7D1B}" srcId="{C3EE6D39-1779-400E-B07C-93D7655E43A5}" destId="{528C95C0-3C20-439C-9955-837A4B66C78D}" srcOrd="7" destOrd="0" parTransId="{B19C7D8D-87DC-4E9A-BEAB-734C69D318DC}" sibTransId="{42A7863E-2D13-4F49-B0D1-772BEE2D699F}"/>
    <dgm:cxn modelId="{18949E41-7E9F-4134-8B0F-BD789B8E79A0}" type="presOf" srcId="{604F524D-38BB-4BB0-8359-716F0E292C93}" destId="{12C4B9E0-7704-4068-A83E-76D377054FC0}" srcOrd="0" destOrd="0" presId="urn:microsoft.com/office/officeart/2005/8/layout/radial4"/>
    <dgm:cxn modelId="{ECAF9F41-41C7-484A-8E7C-EAB26029435E}" type="presOf" srcId="{E0914EA2-DD8F-4E65-89D6-01E65048C766}" destId="{FFDBB2AA-7976-4716-968B-56013B216F72}" srcOrd="0" destOrd="0" presId="urn:microsoft.com/office/officeart/2005/8/layout/radial4"/>
    <dgm:cxn modelId="{CE2F1162-C5AD-41D6-A4FB-8276104773AE}" srcId="{C3EE6D39-1779-400E-B07C-93D7655E43A5}" destId="{AF13A08C-EFD2-4C82-91E4-7691826A2F7E}" srcOrd="6" destOrd="0" parTransId="{0EEEE7DF-DC3B-476B-878E-4F62B913912D}" sibTransId="{27981DBE-46F5-4966-BEA5-476E941D00DA}"/>
    <dgm:cxn modelId="{B9748043-381F-410C-8DBC-184BFA18541C}" type="presOf" srcId="{C57B4686-B1EE-4591-A64A-A92E6F057E77}" destId="{B3950753-0292-4129-8960-EC3CE27AEB34}" srcOrd="0" destOrd="0" presId="urn:microsoft.com/office/officeart/2005/8/layout/radial4"/>
    <dgm:cxn modelId="{B5805E45-25BD-49D0-B826-F4EC30DC582D}" type="presOf" srcId="{CF4FEB57-EB00-41FE-8B99-895D2B4D5483}" destId="{1E381CF9-538E-4558-ABAA-257E84DE55B5}" srcOrd="0" destOrd="0" presId="urn:microsoft.com/office/officeart/2005/8/layout/radial4"/>
    <dgm:cxn modelId="{080CB045-3C52-45DB-9ED2-65446CFECCB5}" type="presOf" srcId="{C3EE6D39-1779-400E-B07C-93D7655E43A5}" destId="{321E3A47-8D79-4D3A-B483-81BB86FEDFB9}" srcOrd="0" destOrd="0" presId="urn:microsoft.com/office/officeart/2005/8/layout/radial4"/>
    <dgm:cxn modelId="{6BC48A76-334C-4C1C-9DA4-01E45866FC20}" type="presOf" srcId="{77C1BD2C-F66B-4DFD-A57F-E95AA02B9021}" destId="{2DE003C4-FD22-4B5B-B8C4-4C85E26AF0ED}" srcOrd="0" destOrd="0" presId="urn:microsoft.com/office/officeart/2005/8/layout/radial4"/>
    <dgm:cxn modelId="{FD927277-6828-429D-8320-55C1B25057D7}" srcId="{C3EE6D39-1779-400E-B07C-93D7655E43A5}" destId="{42EF0A2F-BBAA-4C9B-92EE-575D8AFF6BFE}" srcOrd="4" destOrd="0" parTransId="{603E7BD1-2B13-4047-9998-71494CA1E8AE}" sibTransId="{BA4F3A77-FACB-4ACC-9657-79B80EC3EC6D}"/>
    <dgm:cxn modelId="{339EDB7B-FC6E-4E6B-9698-2F41225E3F98}" type="presOf" srcId="{BAD97B84-93DB-4DA9-9671-3D66EBA43E68}" destId="{151BB28D-67F1-47E4-BDD6-1CF530940FE9}" srcOrd="0" destOrd="0" presId="urn:microsoft.com/office/officeart/2005/8/layout/radial4"/>
    <dgm:cxn modelId="{FBC13D8C-8004-4491-BC95-8FF6E5D0927E}" type="presOf" srcId="{B83F7497-899F-4B69-8E5A-93A5618FDE4C}" destId="{2C3048F1-8887-45E9-8A6B-724E5EDE4B33}" srcOrd="0" destOrd="0" presId="urn:microsoft.com/office/officeart/2005/8/layout/radial4"/>
    <dgm:cxn modelId="{3BE23E95-8503-4505-A676-1E7405EC3F31}" type="presOf" srcId="{528C95C0-3C20-439C-9955-837A4B66C78D}" destId="{623C3998-4880-4053-B004-60B0D0733D51}" srcOrd="0" destOrd="0" presId="urn:microsoft.com/office/officeart/2005/8/layout/radial4"/>
    <dgm:cxn modelId="{8645899D-3F1E-454E-9AD7-A2B89F97FFE1}" type="presOf" srcId="{603E7BD1-2B13-4047-9998-71494CA1E8AE}" destId="{BC7F89AB-313F-47DD-B3F1-FB7484E9C86F}" srcOrd="0" destOrd="0" presId="urn:microsoft.com/office/officeart/2005/8/layout/radial4"/>
    <dgm:cxn modelId="{7F436CAC-B9A2-49AD-8CBB-A434969D373B}" type="presOf" srcId="{67BFAA3D-79F5-4C5D-AF06-19B4E08E75A1}" destId="{F01EE0EC-E75C-413B-B563-DE0FAD35EA6B}" srcOrd="0" destOrd="0" presId="urn:microsoft.com/office/officeart/2005/8/layout/radial4"/>
    <dgm:cxn modelId="{1A5175AF-7B06-4892-9A02-B494A48D8C56}" srcId="{C3EE6D39-1779-400E-B07C-93D7655E43A5}" destId="{67BFAA3D-79F5-4C5D-AF06-19B4E08E75A1}" srcOrd="5" destOrd="0" parTransId="{B52932E5-181E-49CC-B946-B9001EC2218F}" sibTransId="{8C80E951-0FCC-4A3B-8831-36794FA7C18B}"/>
    <dgm:cxn modelId="{0050CAB0-578C-49D4-AFC1-D4EFE68E72B5}" srcId="{C3EE6D39-1779-400E-B07C-93D7655E43A5}" destId="{CF4FEB57-EB00-41FE-8B99-895D2B4D5483}" srcOrd="2" destOrd="0" parTransId="{604F524D-38BB-4BB0-8359-716F0E292C93}" sibTransId="{E291768C-08C2-4096-B173-0E7593A2CAAB}"/>
    <dgm:cxn modelId="{F91192BC-090A-4CB7-8569-E157788BFB72}" type="presOf" srcId="{AF13A08C-EFD2-4C82-91E4-7691826A2F7E}" destId="{E39A0ECB-2A42-4D28-8220-993F7082DD09}" srcOrd="0" destOrd="0" presId="urn:microsoft.com/office/officeart/2005/8/layout/radial4"/>
    <dgm:cxn modelId="{35D9B9C8-93A9-4E68-9E4A-A545BA282963}" type="presOf" srcId="{B19C7D8D-87DC-4E9A-BEAB-734C69D318DC}" destId="{A108F7D7-788F-43FA-98E1-DCE39C1B3033}" srcOrd="0" destOrd="0" presId="urn:microsoft.com/office/officeart/2005/8/layout/radial4"/>
    <dgm:cxn modelId="{2062E1D4-0738-4D1B-ADB4-25CF6AF21651}" type="presOf" srcId="{813BA717-FC15-4DB4-B696-FBF2DDCDFBBB}" destId="{0A444229-C1C6-437F-B233-75EA1B4919C4}" srcOrd="0" destOrd="0" presId="urn:microsoft.com/office/officeart/2005/8/layout/radial4"/>
    <dgm:cxn modelId="{4A6D56EA-640E-4752-94DC-6BA1EA2000C5}" type="presOf" srcId="{0EEEE7DF-DC3B-476B-878E-4F62B913912D}" destId="{D55397C5-9043-49C8-A6B0-2A48DC317CA8}" srcOrd="0" destOrd="0" presId="urn:microsoft.com/office/officeart/2005/8/layout/radial4"/>
    <dgm:cxn modelId="{D9B092EB-BC04-4910-8161-2F9598F2E9B7}" srcId="{C3EE6D39-1779-400E-B07C-93D7655E43A5}" destId="{C57B4686-B1EE-4591-A64A-A92E6F057E77}" srcOrd="3" destOrd="0" parTransId="{77C1BD2C-F66B-4DFD-A57F-E95AA02B9021}" sibTransId="{F33D8125-0C01-4881-A7BD-765F5E88313D}"/>
    <dgm:cxn modelId="{946FB2FA-3D32-4C9A-866C-290437C8B32D}" type="presOf" srcId="{B52932E5-181E-49CC-B946-B9001EC2218F}" destId="{5B19CC6F-4682-44DE-A35C-9FAFB0BD8DAF}" srcOrd="0" destOrd="0" presId="urn:microsoft.com/office/officeart/2005/8/layout/radial4"/>
    <dgm:cxn modelId="{62F4EC4D-0C91-4BB8-8C3E-F799AF58700B}" type="presParOf" srcId="{CF28DAD0-58BF-41DD-907A-E25EC73B18F8}" destId="{321E3A47-8D79-4D3A-B483-81BB86FEDFB9}" srcOrd="0" destOrd="0" presId="urn:microsoft.com/office/officeart/2005/8/layout/radial4"/>
    <dgm:cxn modelId="{484D8AD4-218D-4D01-B1C6-88D8BF9278EF}" type="presParOf" srcId="{CF28DAD0-58BF-41DD-907A-E25EC73B18F8}" destId="{0A444229-C1C6-437F-B233-75EA1B4919C4}" srcOrd="1" destOrd="0" presId="urn:microsoft.com/office/officeart/2005/8/layout/radial4"/>
    <dgm:cxn modelId="{301B53AB-733B-4645-8DC5-9D11EF7197D9}" type="presParOf" srcId="{CF28DAD0-58BF-41DD-907A-E25EC73B18F8}" destId="{2C3048F1-8887-45E9-8A6B-724E5EDE4B33}" srcOrd="2" destOrd="0" presId="urn:microsoft.com/office/officeart/2005/8/layout/radial4"/>
    <dgm:cxn modelId="{CAEEDA43-0657-4718-B14E-7C3B2EAF1E8B}" type="presParOf" srcId="{CF28DAD0-58BF-41DD-907A-E25EC73B18F8}" destId="{151BB28D-67F1-47E4-BDD6-1CF530940FE9}" srcOrd="3" destOrd="0" presId="urn:microsoft.com/office/officeart/2005/8/layout/radial4"/>
    <dgm:cxn modelId="{D3D371A9-6F92-42B3-849A-1D3C1B54A3D7}" type="presParOf" srcId="{CF28DAD0-58BF-41DD-907A-E25EC73B18F8}" destId="{FFDBB2AA-7976-4716-968B-56013B216F72}" srcOrd="4" destOrd="0" presId="urn:microsoft.com/office/officeart/2005/8/layout/radial4"/>
    <dgm:cxn modelId="{1D819D70-DCC7-44F0-9EF6-0388619918CC}" type="presParOf" srcId="{CF28DAD0-58BF-41DD-907A-E25EC73B18F8}" destId="{12C4B9E0-7704-4068-A83E-76D377054FC0}" srcOrd="5" destOrd="0" presId="urn:microsoft.com/office/officeart/2005/8/layout/radial4"/>
    <dgm:cxn modelId="{C1E9849E-D545-4452-BB9D-311AEA262828}" type="presParOf" srcId="{CF28DAD0-58BF-41DD-907A-E25EC73B18F8}" destId="{1E381CF9-538E-4558-ABAA-257E84DE55B5}" srcOrd="6" destOrd="0" presId="urn:microsoft.com/office/officeart/2005/8/layout/radial4"/>
    <dgm:cxn modelId="{9EF5AD5E-617F-408F-9030-A42E06086BE8}" type="presParOf" srcId="{CF28DAD0-58BF-41DD-907A-E25EC73B18F8}" destId="{2DE003C4-FD22-4B5B-B8C4-4C85E26AF0ED}" srcOrd="7" destOrd="0" presId="urn:microsoft.com/office/officeart/2005/8/layout/radial4"/>
    <dgm:cxn modelId="{51B62B6C-3A8F-441A-89B1-B9E554D65EFD}" type="presParOf" srcId="{CF28DAD0-58BF-41DD-907A-E25EC73B18F8}" destId="{B3950753-0292-4129-8960-EC3CE27AEB34}" srcOrd="8" destOrd="0" presId="urn:microsoft.com/office/officeart/2005/8/layout/radial4"/>
    <dgm:cxn modelId="{35D8E121-80A0-4EAC-BED3-558B6AEB666B}" type="presParOf" srcId="{CF28DAD0-58BF-41DD-907A-E25EC73B18F8}" destId="{BC7F89AB-313F-47DD-B3F1-FB7484E9C86F}" srcOrd="9" destOrd="0" presId="urn:microsoft.com/office/officeart/2005/8/layout/radial4"/>
    <dgm:cxn modelId="{FDC70648-8898-43AD-BDAF-81A131FDCD2A}" type="presParOf" srcId="{CF28DAD0-58BF-41DD-907A-E25EC73B18F8}" destId="{4EFA8D70-FA90-49F5-A59D-80709340E904}" srcOrd="10" destOrd="0" presId="urn:microsoft.com/office/officeart/2005/8/layout/radial4"/>
    <dgm:cxn modelId="{D189A548-347F-43C9-ADC0-8F245C7EA8DD}" type="presParOf" srcId="{CF28DAD0-58BF-41DD-907A-E25EC73B18F8}" destId="{5B19CC6F-4682-44DE-A35C-9FAFB0BD8DAF}" srcOrd="11" destOrd="0" presId="urn:microsoft.com/office/officeart/2005/8/layout/radial4"/>
    <dgm:cxn modelId="{BCB18C14-8DDD-48A8-83EE-7B2CA7760531}" type="presParOf" srcId="{CF28DAD0-58BF-41DD-907A-E25EC73B18F8}" destId="{F01EE0EC-E75C-413B-B563-DE0FAD35EA6B}" srcOrd="12" destOrd="0" presId="urn:microsoft.com/office/officeart/2005/8/layout/radial4"/>
    <dgm:cxn modelId="{1B1EE621-3919-4012-ACDE-E4E419AFE78C}" type="presParOf" srcId="{CF28DAD0-58BF-41DD-907A-E25EC73B18F8}" destId="{D55397C5-9043-49C8-A6B0-2A48DC317CA8}" srcOrd="13" destOrd="0" presId="urn:microsoft.com/office/officeart/2005/8/layout/radial4"/>
    <dgm:cxn modelId="{A250C297-6BC3-471C-A41B-B1486996C4C2}" type="presParOf" srcId="{CF28DAD0-58BF-41DD-907A-E25EC73B18F8}" destId="{E39A0ECB-2A42-4D28-8220-993F7082DD09}" srcOrd="14" destOrd="0" presId="urn:microsoft.com/office/officeart/2005/8/layout/radial4"/>
    <dgm:cxn modelId="{8DE604B7-9397-4994-A7FE-623CB25B640C}" type="presParOf" srcId="{CF28DAD0-58BF-41DD-907A-E25EC73B18F8}" destId="{A108F7D7-788F-43FA-98E1-DCE39C1B3033}" srcOrd="15" destOrd="0" presId="urn:microsoft.com/office/officeart/2005/8/layout/radial4"/>
    <dgm:cxn modelId="{57F0A9C0-9802-4E48-B12D-237D00FA3244}" type="presParOf" srcId="{CF28DAD0-58BF-41DD-907A-E25EC73B18F8}" destId="{623C3998-4880-4053-B004-60B0D0733D51}" srcOrd="16" destOrd="0" presId="urn:microsoft.com/office/officeart/2005/8/layout/radial4"/>
  </dgm:cxnLst>
  <dgm:bg/>
  <dgm:whole>
    <a:ln w="28575">
      <a:solidFill>
        <a:schemeClr val="bg1">
          <a:lumMod val="85000"/>
        </a:schemeClr>
      </a:solidFill>
      <a:prstDash val="dash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1E3A47-8D79-4D3A-B483-81BB86FEDFB9}">
      <dsp:nvSpPr>
        <dsp:cNvPr id="0" name=""/>
        <dsp:cNvSpPr/>
      </dsp:nvSpPr>
      <dsp:spPr>
        <a:xfrm>
          <a:off x="4758793" y="3466145"/>
          <a:ext cx="2117269" cy="2117269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Всего расходов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0" i="0" u="none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18 514,7</a:t>
          </a:r>
          <a:endParaRPr lang="ru-RU" sz="1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68860" y="3776212"/>
        <a:ext cx="1497135" cy="1497135"/>
      </dsp:txXfrm>
    </dsp:sp>
    <dsp:sp modelId="{0A444229-C1C6-437F-B233-75EA1B4919C4}">
      <dsp:nvSpPr>
        <dsp:cNvPr id="0" name=""/>
        <dsp:cNvSpPr/>
      </dsp:nvSpPr>
      <dsp:spPr>
        <a:xfrm rot="10800000">
          <a:off x="1785346" y="4223069"/>
          <a:ext cx="2809907" cy="60342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C3048F1-8887-45E9-8A6B-724E5EDE4B33}">
      <dsp:nvSpPr>
        <dsp:cNvPr id="0" name=""/>
        <dsp:cNvSpPr/>
      </dsp:nvSpPr>
      <dsp:spPr>
        <a:xfrm>
          <a:off x="703636" y="3800785"/>
          <a:ext cx="2163419" cy="14479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Общегосударственные вопросы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5 247,9</a:t>
          </a:r>
        </a:p>
      </dsp:txBody>
      <dsp:txXfrm>
        <a:off x="746046" y="3843195"/>
        <a:ext cx="2078599" cy="1363168"/>
      </dsp:txXfrm>
    </dsp:sp>
    <dsp:sp modelId="{151BB28D-67F1-47E4-BDD6-1CF530940FE9}">
      <dsp:nvSpPr>
        <dsp:cNvPr id="0" name=""/>
        <dsp:cNvSpPr/>
      </dsp:nvSpPr>
      <dsp:spPr>
        <a:xfrm rot="12342857">
          <a:off x="2045513" y="3083201"/>
          <a:ext cx="2809907" cy="60342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1050478"/>
                <a:satOff val="-1461"/>
                <a:lumOff val="-56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050478"/>
                <a:satOff val="-1461"/>
                <a:lumOff val="-56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050478"/>
                <a:satOff val="-1461"/>
                <a:lumOff val="-56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FDBB2AA-7976-4716-968B-56013B216F72}">
      <dsp:nvSpPr>
        <dsp:cNvPr id="0" name=""/>
        <dsp:cNvSpPr/>
      </dsp:nvSpPr>
      <dsp:spPr>
        <a:xfrm>
          <a:off x="1443603" y="2182490"/>
          <a:ext cx="1482088" cy="11856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1050478"/>
                <a:satOff val="-1461"/>
                <a:lumOff val="-56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050478"/>
                <a:satOff val="-1461"/>
                <a:lumOff val="-56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050478"/>
                <a:satOff val="-1461"/>
                <a:lumOff val="-56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оборона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154,1</a:t>
          </a:r>
        </a:p>
      </dsp:txBody>
      <dsp:txXfrm>
        <a:off x="1478330" y="2217217"/>
        <a:ext cx="1412634" cy="1116216"/>
      </dsp:txXfrm>
    </dsp:sp>
    <dsp:sp modelId="{12C4B9E0-7704-4068-A83E-76D377054FC0}">
      <dsp:nvSpPr>
        <dsp:cNvPr id="0" name=""/>
        <dsp:cNvSpPr/>
      </dsp:nvSpPr>
      <dsp:spPr>
        <a:xfrm rot="13885714">
          <a:off x="2774486" y="2169098"/>
          <a:ext cx="2809907" cy="60342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2100956"/>
                <a:satOff val="-2922"/>
                <a:lumOff val="-112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100956"/>
                <a:satOff val="-2922"/>
                <a:lumOff val="-112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100956"/>
                <a:satOff val="-2922"/>
                <a:lumOff val="-112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E381CF9-538E-4558-ABAA-257E84DE55B5}">
      <dsp:nvSpPr>
        <dsp:cNvPr id="0" name=""/>
        <dsp:cNvSpPr/>
      </dsp:nvSpPr>
      <dsp:spPr>
        <a:xfrm>
          <a:off x="2287709" y="671444"/>
          <a:ext cx="2031513" cy="14018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2100956"/>
                <a:satOff val="-2922"/>
                <a:lumOff val="-112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100956"/>
                <a:satOff val="-2922"/>
                <a:lumOff val="-112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100956"/>
                <a:satOff val="-2922"/>
                <a:lumOff val="-112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безопасность и правоохранительная деятельность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1 101,4</a:t>
          </a:r>
        </a:p>
      </dsp:txBody>
      <dsp:txXfrm>
        <a:off x="2328768" y="712503"/>
        <a:ext cx="1949395" cy="1319736"/>
      </dsp:txXfrm>
    </dsp:sp>
    <dsp:sp modelId="{2DE003C4-FD22-4B5B-B8C4-4C85E26AF0ED}">
      <dsp:nvSpPr>
        <dsp:cNvPr id="0" name=""/>
        <dsp:cNvSpPr/>
      </dsp:nvSpPr>
      <dsp:spPr>
        <a:xfrm rot="15428571">
          <a:off x="3827883" y="1661809"/>
          <a:ext cx="2809907" cy="60342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3151433"/>
                <a:satOff val="-4383"/>
                <a:lumOff val="-168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151433"/>
                <a:satOff val="-4383"/>
                <a:lumOff val="-168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151433"/>
                <a:satOff val="-4383"/>
                <a:lumOff val="-168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3950753-0292-4129-8960-EC3CE27AEB34}">
      <dsp:nvSpPr>
        <dsp:cNvPr id="0" name=""/>
        <dsp:cNvSpPr/>
      </dsp:nvSpPr>
      <dsp:spPr>
        <a:xfrm>
          <a:off x="4094571" y="956"/>
          <a:ext cx="1651268" cy="11856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3151433"/>
                <a:satOff val="-4383"/>
                <a:lumOff val="-168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151433"/>
                <a:satOff val="-4383"/>
                <a:lumOff val="-168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151433"/>
                <a:satOff val="-4383"/>
                <a:lumOff val="-168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экономика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2 455,5</a:t>
          </a:r>
        </a:p>
      </dsp:txBody>
      <dsp:txXfrm>
        <a:off x="4129298" y="35683"/>
        <a:ext cx="1581814" cy="1116216"/>
      </dsp:txXfrm>
    </dsp:sp>
    <dsp:sp modelId="{BC7F89AB-313F-47DD-B3F1-FB7484E9C86F}">
      <dsp:nvSpPr>
        <dsp:cNvPr id="0" name=""/>
        <dsp:cNvSpPr/>
      </dsp:nvSpPr>
      <dsp:spPr>
        <a:xfrm rot="16971429">
          <a:off x="4997065" y="1661809"/>
          <a:ext cx="2809907" cy="60342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4201911"/>
                <a:satOff val="-5845"/>
                <a:lumOff val="-224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201911"/>
                <a:satOff val="-5845"/>
                <a:lumOff val="-224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201911"/>
                <a:satOff val="-5845"/>
                <a:lumOff val="-224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EFA8D70-FA90-49F5-A59D-80709340E904}">
      <dsp:nvSpPr>
        <dsp:cNvPr id="0" name=""/>
        <dsp:cNvSpPr/>
      </dsp:nvSpPr>
      <dsp:spPr>
        <a:xfrm>
          <a:off x="5865073" y="956"/>
          <a:ext cx="1699155" cy="11856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4201911"/>
                <a:satOff val="-5845"/>
                <a:lumOff val="-224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201911"/>
                <a:satOff val="-5845"/>
                <a:lumOff val="-224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201911"/>
                <a:satOff val="-5845"/>
                <a:lumOff val="-224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Жилищно-коммунальное хозяйство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576,3</a:t>
          </a:r>
        </a:p>
      </dsp:txBody>
      <dsp:txXfrm>
        <a:off x="5899800" y="35683"/>
        <a:ext cx="1629701" cy="1116216"/>
      </dsp:txXfrm>
    </dsp:sp>
    <dsp:sp modelId="{5B19CC6F-4682-44DE-A35C-9FAFB0BD8DAF}">
      <dsp:nvSpPr>
        <dsp:cNvPr id="0" name=""/>
        <dsp:cNvSpPr/>
      </dsp:nvSpPr>
      <dsp:spPr>
        <a:xfrm rot="18514286">
          <a:off x="6050461" y="2169098"/>
          <a:ext cx="2809907" cy="60342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5252389"/>
                <a:satOff val="-7306"/>
                <a:lumOff val="-280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252389"/>
                <a:satOff val="-7306"/>
                <a:lumOff val="-280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252389"/>
                <a:satOff val="-7306"/>
                <a:lumOff val="-280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01EE0EC-E75C-413B-B563-DE0FAD35EA6B}">
      <dsp:nvSpPr>
        <dsp:cNvPr id="0" name=""/>
        <dsp:cNvSpPr/>
      </dsp:nvSpPr>
      <dsp:spPr>
        <a:xfrm>
          <a:off x="7524325" y="779536"/>
          <a:ext cx="1614127" cy="11856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5252389"/>
                <a:satOff val="-7306"/>
                <a:lumOff val="-280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252389"/>
                <a:satOff val="-7306"/>
                <a:lumOff val="-280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252389"/>
                <a:satOff val="-7306"/>
                <a:lumOff val="-280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Культура и кинематография 7 546,5</a:t>
          </a:r>
          <a:endParaRPr lang="ru-RU" sz="1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59052" y="814263"/>
        <a:ext cx="1544673" cy="1116216"/>
      </dsp:txXfrm>
    </dsp:sp>
    <dsp:sp modelId="{D55397C5-9043-49C8-A6B0-2A48DC317CA8}">
      <dsp:nvSpPr>
        <dsp:cNvPr id="0" name=""/>
        <dsp:cNvSpPr/>
      </dsp:nvSpPr>
      <dsp:spPr>
        <a:xfrm rot="20057143">
          <a:off x="6779434" y="3083201"/>
          <a:ext cx="2809907" cy="60342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6302867"/>
                <a:satOff val="-8767"/>
                <a:lumOff val="-336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302867"/>
                <a:satOff val="-8767"/>
                <a:lumOff val="-336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302867"/>
                <a:satOff val="-8767"/>
                <a:lumOff val="-336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39A0ECB-2A42-4D28-8220-993F7082DD09}">
      <dsp:nvSpPr>
        <dsp:cNvPr id="0" name=""/>
        <dsp:cNvSpPr/>
      </dsp:nvSpPr>
      <dsp:spPr>
        <a:xfrm>
          <a:off x="8587239" y="2182490"/>
          <a:ext cx="1725936" cy="11856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6302867"/>
                <a:satOff val="-8767"/>
                <a:lumOff val="-336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302867"/>
                <a:satOff val="-8767"/>
                <a:lumOff val="-336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302867"/>
                <a:satOff val="-8767"/>
                <a:lumOff val="-336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политика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642,9</a:t>
          </a:r>
        </a:p>
      </dsp:txBody>
      <dsp:txXfrm>
        <a:off x="8621966" y="2217217"/>
        <a:ext cx="1656482" cy="1116216"/>
      </dsp:txXfrm>
    </dsp:sp>
    <dsp:sp modelId="{A108F7D7-788F-43FA-98E1-DCE39C1B3033}">
      <dsp:nvSpPr>
        <dsp:cNvPr id="0" name=""/>
        <dsp:cNvSpPr/>
      </dsp:nvSpPr>
      <dsp:spPr>
        <a:xfrm>
          <a:off x="7039602" y="4223069"/>
          <a:ext cx="2809907" cy="60342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23C3998-4880-4053-B004-60B0D0733D51}">
      <dsp:nvSpPr>
        <dsp:cNvPr id="0" name=""/>
        <dsp:cNvSpPr/>
      </dsp:nvSpPr>
      <dsp:spPr>
        <a:xfrm>
          <a:off x="9028803" y="3931944"/>
          <a:ext cx="1641413" cy="11856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Физическая культура  и спорт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790,1</a:t>
          </a:r>
        </a:p>
      </dsp:txBody>
      <dsp:txXfrm>
        <a:off x="9063530" y="3966671"/>
        <a:ext cx="1571959" cy="11162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848A5-FBFE-4FFD-BC05-37A4006DAE98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A1ADE1-971C-4FB5-BACD-6C407ED96D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6029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8598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096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7808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005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847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52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54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658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3312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2425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3197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C556A-B809-4BD5-9FF1-51036B9B5290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831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18904" y="426720"/>
            <a:ext cx="10132193" cy="3416320"/>
          </a:xfrm>
          <a:prstGeom prst="rect">
            <a:avLst/>
          </a:prstGeom>
          <a:noFill/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ru-RU" sz="5400" b="1" dirty="0">
                <a:solidFill>
                  <a:srgbClr val="6AA343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бюджета </a:t>
            </a:r>
            <a:r>
              <a:rPr lang="ru-RU" sz="5400" b="1" dirty="0" err="1">
                <a:solidFill>
                  <a:srgbClr val="6AA343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Коськовского</a:t>
            </a:r>
            <a:r>
              <a:rPr lang="ru-RU" sz="5400" b="1" dirty="0">
                <a:solidFill>
                  <a:srgbClr val="6AA343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 на 2023 год и на плановый период 2024 и 2025 годов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3611406" y="3750949"/>
            <a:ext cx="49471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ДЛЯ ГРАЖДАН</a:t>
            </a:r>
          </a:p>
        </p:txBody>
      </p:sp>
    </p:spTree>
    <p:extLst>
      <p:ext uri="{BB962C8B-B14F-4D97-AF65-F5344CB8AC3E}">
        <p14:creationId xmlns:p14="http://schemas.microsoft.com/office/powerpoint/2010/main" val="16111200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53456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РАСХОДОВ БЮДЖЕТА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576406"/>
              </p:ext>
            </p:extLst>
          </p:nvPr>
        </p:nvGraphicFramePr>
        <p:xfrm>
          <a:off x="2196738" y="1332231"/>
          <a:ext cx="7798525" cy="4918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677024" y="957943"/>
            <a:ext cx="1385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рублей</a:t>
            </a:r>
          </a:p>
        </p:txBody>
      </p:sp>
    </p:spTree>
    <p:extLst>
      <p:ext uri="{BB962C8B-B14F-4D97-AF65-F5344CB8AC3E}">
        <p14:creationId xmlns:p14="http://schemas.microsoft.com/office/powerpoint/2010/main" val="23172542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5205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БЮДЖЕТА</a:t>
            </a:r>
          </a:p>
        </p:txBody>
      </p:sp>
      <p:sp>
        <p:nvSpPr>
          <p:cNvPr id="36" name="TextBox 9"/>
          <p:cNvSpPr txBox="1"/>
          <p:nvPr/>
        </p:nvSpPr>
        <p:spPr>
          <a:xfrm>
            <a:off x="10409745" y="728080"/>
            <a:ext cx="1385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рублей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848163661"/>
              </p:ext>
            </p:extLst>
          </p:nvPr>
        </p:nvGraphicFramePr>
        <p:xfrm>
          <a:off x="313279" y="1066634"/>
          <a:ext cx="11373853" cy="55843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7886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90819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ПО МУНИЦИПАЛЬНЫМ ПРОГРАММАМ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9713343" y="1093778"/>
            <a:ext cx="1385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рублей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7672189"/>
              </p:ext>
            </p:extLst>
          </p:nvPr>
        </p:nvGraphicFramePr>
        <p:xfrm>
          <a:off x="1092392" y="1445450"/>
          <a:ext cx="9884226" cy="4778133"/>
        </p:xfrm>
        <a:graphic>
          <a:graphicData uri="http://schemas.openxmlformats.org/drawingml/2006/table">
            <a:tbl>
              <a:tblPr/>
              <a:tblGrid>
                <a:gridCol w="486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803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89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89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89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38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муниципальной программы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2023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2024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2025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Развитие сферы культуры и спорта в Коськовском сельском поселении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7 114,7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7 204,6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7 204,6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Обеспечение устойчивого функционирования и развития коммунальной и инженерной инфраструктуры в Коськовском сельском поселении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Содержание и ремонт дворовых территорий многоквартирных домов, автомобильных дорог общего пользования местного значения в Коськовском сельском поселении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1 957,4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1 957,4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1 957,4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Создание условий для эффективного выполнения органами местного самоуправления своих полномочий на территории Коськовского сельского поселения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3 067,6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775,4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775,4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297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 по муниципальным программам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12 149,7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9 947,4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9 947,4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705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Непрограммные расходы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6 365,0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6 459,6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6 300,3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0955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18904" y="653143"/>
            <a:ext cx="10132193" cy="923330"/>
          </a:xfrm>
          <a:prstGeom prst="rect">
            <a:avLst/>
          </a:prstGeom>
          <a:noFill/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ru-RU" sz="5400" b="1" dirty="0">
                <a:solidFill>
                  <a:srgbClr val="6AA343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382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3"/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3" y="7069"/>
            <a:ext cx="11995694" cy="6843863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9" name="Прямоугольник 8"/>
          <p:cNvSpPr/>
          <p:nvPr/>
        </p:nvSpPr>
        <p:spPr>
          <a:xfrm>
            <a:off x="5869577" y="4246350"/>
            <a:ext cx="6069874" cy="2478627"/>
          </a:xfrm>
          <a:prstGeom prst="rect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Площадь территории – </a:t>
            </a:r>
            <a:r>
              <a:rPr lang="ru-RU" sz="2000" b="1" dirty="0">
                <a:solidFill>
                  <a:srgbClr val="3A7682"/>
                </a:solidFill>
                <a:latin typeface="Sitka Text" panose="0200050500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652 </a:t>
            </a:r>
            <a:r>
              <a:rPr lang="ru-RU" sz="2000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км</a:t>
            </a:r>
            <a:r>
              <a:rPr lang="ru-RU" sz="2000" baseline="30000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ru-RU" sz="2000" dirty="0">
              <a:solidFill>
                <a:srgbClr val="3A768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Численность населения – </a:t>
            </a:r>
            <a:r>
              <a:rPr lang="ru-RU" sz="2000" b="1" dirty="0">
                <a:solidFill>
                  <a:srgbClr val="3A7682"/>
                </a:solidFill>
                <a:latin typeface="Sitka Text" panose="0200050500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678 </a:t>
            </a:r>
            <a:r>
              <a:rPr lang="ru-RU" sz="2000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человек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состав </a:t>
            </a:r>
            <a:r>
              <a:rPr lang="ru-RU" sz="2000" b="1" dirty="0" err="1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Коськовского</a:t>
            </a:r>
            <a:r>
              <a:rPr lang="ru-RU" sz="2000" b="1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сельского поселения </a:t>
            </a:r>
            <a:r>
              <a:rPr lang="ru-RU" sz="2000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входят: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21 населенный пункт,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центр поселения – дер. Коськово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69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461555" y="1184366"/>
            <a:ext cx="11268891" cy="2280881"/>
          </a:xfrm>
          <a:prstGeom prst="rect">
            <a:avLst/>
          </a:prstGeom>
          <a:noFill/>
          <a:ln w="28575">
            <a:solidFill>
              <a:schemeClr val="bg1">
                <a:lumMod val="75000"/>
              </a:schemeClr>
            </a:solidFill>
            <a:prstDash val="dash"/>
          </a:ln>
          <a:effectLst/>
        </p:spPr>
        <p:style>
          <a:lnRef idx="2">
            <a:schemeClr val="accent1"/>
          </a:lnRef>
          <a:fillRef idx="1003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Бюджет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Доходы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поступающие в бюджет денежные средства.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Расходы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выплачиваемые из бюджета денежные средства на исполнение бюджетных обязательств.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Профицит бюджета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превышение доходов бюджета над его расходами.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Дефицит бюджета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превышение расходов бюджета над его доходами.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88033" y="4017919"/>
            <a:ext cx="11242413" cy="2405274"/>
          </a:xfrm>
          <a:prstGeom prst="rect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Налоговые доходы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предусматриваются налоговым законодательством Российской Федерации, подразделяются на федеральные, региональные и местные налоги и сборы. Зачисляются в федеральный, региональный (областной) или местный бюджеты на основании нормативов (процентов) отчислений.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Неналоговые доходы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доходы от использования муниципального имущества; доходы от платных услуг, оказываемых муниципальными учреждениями; штрафы; платежи при пользовании природными ресурсами; доходы от продажи муниципального имущества; иные неналоговые доходы.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Безвозмездные поступления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дотации, субвенции, субсидии, иные межбюджетные трансферты из других бюджетов, безвозмездные поступления от юридических и физических лиц, в том числе добровольные пожертвования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18984" y="3459100"/>
            <a:ext cx="3954031" cy="523220"/>
          </a:xfrm>
          <a:prstGeom prst="rect">
            <a:avLst/>
          </a:prstGeom>
          <a:noFill/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none" rtlCol="0" anchor="ctr">
            <a:spAutoFit/>
          </a:bodyPr>
          <a:lstStyle/>
          <a:p>
            <a:r>
              <a:rPr lang="ru-RU" sz="2800" b="1" spc="600" dirty="0">
                <a:solidFill>
                  <a:srgbClr val="65ADBB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93519" y="526703"/>
            <a:ext cx="54222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 И ТЕРМИНЫ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2592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22514" y="1493940"/>
            <a:ext cx="11129555" cy="3464218"/>
          </a:xfrm>
          <a:prstGeom prst="rect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Дотации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межбюджетные трансферты, предоставляемые на безвозмездной и безвозвратной основе без установления целей их использования. </a:t>
            </a:r>
          </a:p>
          <a:p>
            <a:pPr algn="ctr">
              <a:lnSpc>
                <a:spcPct val="107000"/>
              </a:lnSpc>
            </a:pPr>
            <a:r>
              <a:rPr lang="ru-RU" sz="1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Аналогия в семейном бюджете: Вы даете своему ребёнку карманные деньги</a:t>
            </a:r>
          </a:p>
          <a:p>
            <a:pPr algn="just">
              <a:lnSpc>
                <a:spcPct val="107000"/>
              </a:lnSpc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Субвенции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межбюджетные трансферты, предоставляемые из федерального и (или) областного бюджетов на исполнение переданных государственных полномочий. </a:t>
            </a:r>
          </a:p>
          <a:p>
            <a:pPr algn="ctr">
              <a:lnSpc>
                <a:spcPct val="107000"/>
              </a:lnSpc>
            </a:pPr>
            <a:r>
              <a:rPr lang="ru-RU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Аналогия в семейном бюджете: Вы даете своему ребёнку деньги и отправляете его в магазин купить продукты по списку, который Вы ему дали</a:t>
            </a:r>
          </a:p>
          <a:p>
            <a:pPr algn="just">
              <a:lnSpc>
                <a:spcPct val="107000"/>
              </a:lnSpc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Субсидии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межбюджетные трансферты, предоставляемые из федерального и (или) областного бюджетов 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софинансирование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расходов местных бюджетов. </a:t>
            </a:r>
          </a:p>
          <a:p>
            <a:pPr algn="ctr">
              <a:lnSpc>
                <a:spcPct val="107000"/>
              </a:lnSpc>
            </a:pPr>
            <a:r>
              <a:rPr lang="ru-RU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Аналогия в семейном бюджете: Вы «добавляете» деньги для того, чтобы ваш ребёнок купил себе книгу </a:t>
            </a:r>
          </a:p>
          <a:p>
            <a:pPr algn="just">
              <a:lnSpc>
                <a:spcPct val="107000"/>
              </a:lnSpc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Межбюджетные трансферты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средства, предоставляемые одним бюджетом бюджетной системы РФ другому бюджету бюджетной системы РФ.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43010" y="946915"/>
            <a:ext cx="6688562" cy="523220"/>
          </a:xfrm>
          <a:prstGeom prst="rect">
            <a:avLst/>
          </a:prstGeom>
          <a:noFill/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none" rtlCol="0" anchor="ctr">
            <a:spAutoFit/>
          </a:bodyPr>
          <a:lstStyle/>
          <a:p>
            <a:r>
              <a:rPr lang="ru-RU" sz="2800" b="1" spc="600" dirty="0">
                <a:solidFill>
                  <a:srgbClr val="65ADBB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858780" y="5187719"/>
            <a:ext cx="8474442" cy="523220"/>
          </a:xfrm>
          <a:prstGeom prst="rect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Очередной финансовый год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год, следующий за текущим финансовым годом (2022 год)</a:t>
            </a:r>
          </a:p>
          <a:p>
            <a:pPr algn="just">
              <a:defRPr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Плановый период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два финансовых года, следующие за очередным финансовым годом (2023 и 2024 годы)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22514" y="5940501"/>
            <a:ext cx="11129555" cy="646331"/>
          </a:xfrm>
          <a:prstGeom prst="rect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Бюджетные ассигнования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предельные объёмы денежных средств в соответствующем финансовом году на исполнение бюджетных обязательств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93519" y="526703"/>
            <a:ext cx="54222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 И ТЕРМИНЫ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1326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52453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 БЮДЖЕТНОГО ПРОЦЕССА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57644" y="1184366"/>
            <a:ext cx="10668001" cy="5186035"/>
          </a:xfrm>
          <a:prstGeom prst="rect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проекта бюджета </a:t>
            </a:r>
          </a:p>
          <a:p>
            <a:pPr algn="ctr"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 комитет финансов администрации Тихвинского района.</a:t>
            </a:r>
          </a:p>
          <a:p>
            <a:pPr algn="ctr">
              <a:spcBef>
                <a:spcPts val="1000"/>
              </a:spcBef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проекта бюджета</a:t>
            </a:r>
          </a:p>
          <a:p>
            <a:pPr indent="288000" algn="just">
              <a:buFont typeface="+mj-lt"/>
              <a:buAutoNum type="arabicPeriod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бюджета рассматривается депутатами на постоянных комиссиях и заседаниях совета депутатов Тихвинского района;</a:t>
            </a:r>
          </a:p>
          <a:p>
            <a:pPr indent="288000" algn="just">
              <a:buFont typeface="+mj-lt"/>
              <a:buAutoNum type="arabicPeriod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проекту бюджета проводятся публичные слушания;</a:t>
            </a:r>
          </a:p>
          <a:p>
            <a:pPr indent="288000" algn="just">
              <a:buFont typeface="+mj-lt"/>
              <a:buAutoNum type="arabicPeriod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бюджета размещается на сайте Тихвинского района в сети Интернет в разделе «Открытый бюджет Тихвинского района».</a:t>
            </a:r>
          </a:p>
          <a:p>
            <a:pPr algn="ctr">
              <a:spcBef>
                <a:spcPts val="1000"/>
              </a:spcBef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Утверждение бюджета </a:t>
            </a:r>
          </a:p>
          <a:p>
            <a:pPr algn="just"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на очередной финансовый год и на плановый период утверждается в двух чтениях на заседаниях совета депутатов Тихвинского района: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первом чтении принимается решение о принятии (за основу) проекта бюджета, утверждаются основные характеристики бюджета – доходы, расходы и дефицит;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втором чтении принимается решение об утверждении бюджета.</a:t>
            </a:r>
          </a:p>
          <a:p>
            <a:pPr algn="ctr">
              <a:spcBef>
                <a:spcPts val="1000"/>
              </a:spcBef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исполнением бюджета</a:t>
            </a:r>
          </a:p>
          <a:p>
            <a:pPr algn="ctr"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контролируется контрольно-счётной палатой Тихвинского района и органами муниципального финансового контроля Тихвинского района.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466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72002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 ОСНОВНЫХ ПАРАМЕТРОВ БЮДЖЕТА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5395634"/>
              </p:ext>
            </p:extLst>
          </p:nvPr>
        </p:nvGraphicFramePr>
        <p:xfrm>
          <a:off x="1693818" y="1177833"/>
          <a:ext cx="8804366" cy="5397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9"/>
          <p:cNvSpPr txBox="1"/>
          <p:nvPr/>
        </p:nvSpPr>
        <p:spPr>
          <a:xfrm>
            <a:off x="9269207" y="839279"/>
            <a:ext cx="1385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рублей</a:t>
            </a:r>
          </a:p>
        </p:txBody>
      </p:sp>
    </p:spTree>
    <p:extLst>
      <p:ext uri="{BB962C8B-B14F-4D97-AF65-F5344CB8AC3E}">
        <p14:creationId xmlns:p14="http://schemas.microsoft.com/office/powerpoint/2010/main" val="1922396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5140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ДОХОДОВ БЮДЖЕТА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5550993"/>
              </p:ext>
            </p:extLst>
          </p:nvPr>
        </p:nvGraphicFramePr>
        <p:xfrm>
          <a:off x="1589266" y="1177833"/>
          <a:ext cx="9013470" cy="54493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9"/>
          <p:cNvSpPr txBox="1"/>
          <p:nvPr/>
        </p:nvSpPr>
        <p:spPr>
          <a:xfrm>
            <a:off x="9269207" y="839279"/>
            <a:ext cx="1385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рублей</a:t>
            </a:r>
          </a:p>
        </p:txBody>
      </p:sp>
    </p:spTree>
    <p:extLst>
      <p:ext uri="{BB962C8B-B14F-4D97-AF65-F5344CB8AC3E}">
        <p14:creationId xmlns:p14="http://schemas.microsoft.com/office/powerpoint/2010/main" val="4153729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7120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НАЛОГОВЫХ ДОХОДОВ БЮДЖЕТА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124672"/>
              </p:ext>
            </p:extLst>
          </p:nvPr>
        </p:nvGraphicFramePr>
        <p:xfrm>
          <a:off x="426720" y="1506561"/>
          <a:ext cx="4685210" cy="2413635"/>
        </p:xfrm>
        <a:graphic>
          <a:graphicData uri="http://schemas.openxmlformats.org/drawingml/2006/table">
            <a:tbl>
              <a:tblPr/>
              <a:tblGrid>
                <a:gridCol w="257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07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47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95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31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дохода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прогноз на 2023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прогноз на 2024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прогноз на 2025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 на доходы физических лиц (НДФЛ)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326,2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331,1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336,0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Акцизы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1 236,8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1 236,8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1 236,8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 на имущество физических лиц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Земельный налог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207,5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211,6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215,9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Госпошлина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1 836,1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1 846,4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1 856,9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9359011"/>
              </p:ext>
            </p:extLst>
          </p:nvPr>
        </p:nvGraphicFramePr>
        <p:xfrm>
          <a:off x="4267200" y="1146438"/>
          <a:ext cx="7428411" cy="55939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843767" y="1168007"/>
            <a:ext cx="1385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рублей</a:t>
            </a:r>
          </a:p>
        </p:txBody>
      </p:sp>
    </p:spTree>
    <p:extLst>
      <p:ext uri="{BB962C8B-B14F-4D97-AF65-F5344CB8AC3E}">
        <p14:creationId xmlns:p14="http://schemas.microsoft.com/office/powerpoint/2010/main" val="2858736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214847" y="763078"/>
            <a:ext cx="6316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НЕНАЛОГОВЫХ ДОХОДОВ БЮДЖЕТА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831878"/>
              </p:ext>
            </p:extLst>
          </p:nvPr>
        </p:nvGraphicFramePr>
        <p:xfrm>
          <a:off x="607424" y="1504111"/>
          <a:ext cx="4757056" cy="1007745"/>
        </p:xfrm>
        <a:graphic>
          <a:graphicData uri="http://schemas.openxmlformats.org/drawingml/2006/table">
            <a:tbl>
              <a:tblPr/>
              <a:tblGrid>
                <a:gridCol w="20051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18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56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дохода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2023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2024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2025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использования имущества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403,9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403,9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403,9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843767" y="1168007"/>
            <a:ext cx="1385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рублей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8042" y="2657914"/>
            <a:ext cx="6523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БЕЗВОЗМЕЗДНЫХ ДОХОДОВ БЮДЖЕТА</a:t>
            </a: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947846"/>
              </p:ext>
            </p:extLst>
          </p:nvPr>
        </p:nvGraphicFramePr>
        <p:xfrm>
          <a:off x="385263" y="3362824"/>
          <a:ext cx="5201377" cy="1764030"/>
        </p:xfrm>
        <a:graphic>
          <a:graphicData uri="http://schemas.openxmlformats.org/drawingml/2006/table">
            <a:tbl>
              <a:tblPr/>
              <a:tblGrid>
                <a:gridCol w="24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9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66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дохода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2023 год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2024 год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2025 год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5 165,6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5 285,9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5 134,5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3 113,5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721,5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721,5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7 838,0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7 986,5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8 127,4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ИТОГО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16 274,7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14 156,7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13 986,9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7354106"/>
              </p:ext>
            </p:extLst>
          </p:nvPr>
        </p:nvGraphicFramePr>
        <p:xfrm>
          <a:off x="4372859" y="1273123"/>
          <a:ext cx="7463247" cy="53653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292259" y="3010570"/>
            <a:ext cx="1385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рублей</a:t>
            </a:r>
          </a:p>
        </p:txBody>
      </p:sp>
    </p:spTree>
    <p:extLst>
      <p:ext uri="{BB962C8B-B14F-4D97-AF65-F5344CB8AC3E}">
        <p14:creationId xmlns:p14="http://schemas.microsoft.com/office/powerpoint/2010/main" val="24692076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3366</TotalTime>
  <Words>858</Words>
  <Application>Microsoft Office PowerPoint</Application>
  <PresentationFormat>Широкоэкранный</PresentationFormat>
  <Paragraphs>180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Sitka Text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Мария Булавко</dc:creator>
  <cp:lastModifiedBy>u</cp:lastModifiedBy>
  <cp:revision>262</cp:revision>
  <dcterms:created xsi:type="dcterms:W3CDTF">2022-04-13T05:30:07Z</dcterms:created>
  <dcterms:modified xsi:type="dcterms:W3CDTF">2023-01-09T05:38:33Z</dcterms:modified>
</cp:coreProperties>
</file>